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3" r:id="rId2"/>
    <p:sldId id="264" r:id="rId3"/>
    <p:sldId id="265" r:id="rId4"/>
    <p:sldId id="266" r:id="rId5"/>
    <p:sldId id="262" r:id="rId6"/>
    <p:sldId id="257" r:id="rId7"/>
    <p:sldId id="267" r:id="rId8"/>
    <p:sldId id="258" r:id="rId9"/>
    <p:sldId id="259" r:id="rId10"/>
    <p:sldId id="260" r:id="rId11"/>
    <p:sldId id="261" r:id="rId12"/>
    <p:sldId id="268" r:id="rId13"/>
    <p:sldId id="269"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621"/>
  </p:normalViewPr>
  <p:slideViewPr>
    <p:cSldViewPr snapToGrid="0" snapToObjects="1">
      <p:cViewPr varScale="1">
        <p:scale>
          <a:sx n="87" d="100"/>
          <a:sy n="87" d="100"/>
        </p:scale>
        <p:origin x="224"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FBFEC-DE26-EE40-A991-E774BBFEF5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C67A0F6-C46B-6B4D-817E-95CF368E7D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639A69-BD63-9E47-9047-D0B421272D06}"/>
              </a:ext>
            </a:extLst>
          </p:cNvPr>
          <p:cNvSpPr>
            <a:spLocks noGrp="1"/>
          </p:cNvSpPr>
          <p:nvPr>
            <p:ph type="dt" sz="half" idx="10"/>
          </p:nvPr>
        </p:nvSpPr>
        <p:spPr/>
        <p:txBody>
          <a:bodyPr/>
          <a:lstStyle/>
          <a:p>
            <a:fld id="{259DF395-635B-2D46-9F25-B97465792133}" type="datetimeFigureOut">
              <a:rPr lang="en-US" smtClean="0"/>
              <a:t>4/12/19</a:t>
            </a:fld>
            <a:endParaRPr lang="en-US"/>
          </a:p>
        </p:txBody>
      </p:sp>
      <p:sp>
        <p:nvSpPr>
          <p:cNvPr id="5" name="Footer Placeholder 4">
            <a:extLst>
              <a:ext uri="{FF2B5EF4-FFF2-40B4-BE49-F238E27FC236}">
                <a16:creationId xmlns:a16="http://schemas.microsoft.com/office/drawing/2014/main" id="{175246C9-2CA7-354E-A5AA-CAB40171AE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9471A8-3E76-2C40-BC08-D772B429FAA4}"/>
              </a:ext>
            </a:extLst>
          </p:cNvPr>
          <p:cNvSpPr>
            <a:spLocks noGrp="1"/>
          </p:cNvSpPr>
          <p:nvPr>
            <p:ph type="sldNum" sz="quarter" idx="12"/>
          </p:nvPr>
        </p:nvSpPr>
        <p:spPr/>
        <p:txBody>
          <a:bodyPr/>
          <a:lstStyle/>
          <a:p>
            <a:fld id="{65B762BE-BEED-3840-99CC-F5D32C6B48DC}" type="slidenum">
              <a:rPr lang="en-US" smtClean="0"/>
              <a:t>‹#›</a:t>
            </a:fld>
            <a:endParaRPr lang="en-US"/>
          </a:p>
        </p:txBody>
      </p:sp>
    </p:spTree>
    <p:extLst>
      <p:ext uri="{BB962C8B-B14F-4D97-AF65-F5344CB8AC3E}">
        <p14:creationId xmlns:p14="http://schemas.microsoft.com/office/powerpoint/2010/main" val="3900325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C717-F1F4-E846-BBAA-E402620384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E78F856-7A49-1443-8CDB-12A05FB3D88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906127-00BB-B545-ABBB-5E697C6098CF}"/>
              </a:ext>
            </a:extLst>
          </p:cNvPr>
          <p:cNvSpPr>
            <a:spLocks noGrp="1"/>
          </p:cNvSpPr>
          <p:nvPr>
            <p:ph type="dt" sz="half" idx="10"/>
          </p:nvPr>
        </p:nvSpPr>
        <p:spPr/>
        <p:txBody>
          <a:bodyPr/>
          <a:lstStyle/>
          <a:p>
            <a:fld id="{259DF395-635B-2D46-9F25-B97465792133}" type="datetimeFigureOut">
              <a:rPr lang="en-US" smtClean="0"/>
              <a:t>4/12/19</a:t>
            </a:fld>
            <a:endParaRPr lang="en-US"/>
          </a:p>
        </p:txBody>
      </p:sp>
      <p:sp>
        <p:nvSpPr>
          <p:cNvPr id="5" name="Footer Placeholder 4">
            <a:extLst>
              <a:ext uri="{FF2B5EF4-FFF2-40B4-BE49-F238E27FC236}">
                <a16:creationId xmlns:a16="http://schemas.microsoft.com/office/drawing/2014/main" id="{BF19780E-74EE-6741-A8AE-69C31AA75E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15E417-4A1B-9449-91B9-85EC67A89225}"/>
              </a:ext>
            </a:extLst>
          </p:cNvPr>
          <p:cNvSpPr>
            <a:spLocks noGrp="1"/>
          </p:cNvSpPr>
          <p:nvPr>
            <p:ph type="sldNum" sz="quarter" idx="12"/>
          </p:nvPr>
        </p:nvSpPr>
        <p:spPr/>
        <p:txBody>
          <a:bodyPr/>
          <a:lstStyle/>
          <a:p>
            <a:fld id="{65B762BE-BEED-3840-99CC-F5D32C6B48DC}" type="slidenum">
              <a:rPr lang="en-US" smtClean="0"/>
              <a:t>‹#›</a:t>
            </a:fld>
            <a:endParaRPr lang="en-US"/>
          </a:p>
        </p:txBody>
      </p:sp>
    </p:spTree>
    <p:extLst>
      <p:ext uri="{BB962C8B-B14F-4D97-AF65-F5344CB8AC3E}">
        <p14:creationId xmlns:p14="http://schemas.microsoft.com/office/powerpoint/2010/main" val="557710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760699-A3D9-4241-9C41-921DD34CCFE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252AB9-A777-9C44-8081-5BC94809265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7EA006-9760-EE44-81F1-7DB7EAB2A230}"/>
              </a:ext>
            </a:extLst>
          </p:cNvPr>
          <p:cNvSpPr>
            <a:spLocks noGrp="1"/>
          </p:cNvSpPr>
          <p:nvPr>
            <p:ph type="dt" sz="half" idx="10"/>
          </p:nvPr>
        </p:nvSpPr>
        <p:spPr/>
        <p:txBody>
          <a:bodyPr/>
          <a:lstStyle/>
          <a:p>
            <a:fld id="{259DF395-635B-2D46-9F25-B97465792133}" type="datetimeFigureOut">
              <a:rPr lang="en-US" smtClean="0"/>
              <a:t>4/12/19</a:t>
            </a:fld>
            <a:endParaRPr lang="en-US"/>
          </a:p>
        </p:txBody>
      </p:sp>
      <p:sp>
        <p:nvSpPr>
          <p:cNvPr id="5" name="Footer Placeholder 4">
            <a:extLst>
              <a:ext uri="{FF2B5EF4-FFF2-40B4-BE49-F238E27FC236}">
                <a16:creationId xmlns:a16="http://schemas.microsoft.com/office/drawing/2014/main" id="{CE34C9F7-EB6E-FF45-BD31-96B2B7AD32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1827BA-DC97-EF4B-8AB0-8A755B1120B2}"/>
              </a:ext>
            </a:extLst>
          </p:cNvPr>
          <p:cNvSpPr>
            <a:spLocks noGrp="1"/>
          </p:cNvSpPr>
          <p:nvPr>
            <p:ph type="sldNum" sz="quarter" idx="12"/>
          </p:nvPr>
        </p:nvSpPr>
        <p:spPr/>
        <p:txBody>
          <a:bodyPr/>
          <a:lstStyle/>
          <a:p>
            <a:fld id="{65B762BE-BEED-3840-99CC-F5D32C6B48DC}" type="slidenum">
              <a:rPr lang="en-US" smtClean="0"/>
              <a:t>‹#›</a:t>
            </a:fld>
            <a:endParaRPr lang="en-US"/>
          </a:p>
        </p:txBody>
      </p:sp>
    </p:spTree>
    <p:extLst>
      <p:ext uri="{BB962C8B-B14F-4D97-AF65-F5344CB8AC3E}">
        <p14:creationId xmlns:p14="http://schemas.microsoft.com/office/powerpoint/2010/main" val="19707789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18E5F-9767-FE47-8F82-BEFC75CE0B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F8698F-32AE-6D45-A321-4D3F2F29C2B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F3EA4D-4FDF-4C47-86EC-D84F7B989928}"/>
              </a:ext>
            </a:extLst>
          </p:cNvPr>
          <p:cNvSpPr>
            <a:spLocks noGrp="1"/>
          </p:cNvSpPr>
          <p:nvPr>
            <p:ph type="dt" sz="half" idx="10"/>
          </p:nvPr>
        </p:nvSpPr>
        <p:spPr/>
        <p:txBody>
          <a:bodyPr/>
          <a:lstStyle/>
          <a:p>
            <a:fld id="{259DF395-635B-2D46-9F25-B97465792133}" type="datetimeFigureOut">
              <a:rPr lang="en-US" smtClean="0"/>
              <a:t>4/12/19</a:t>
            </a:fld>
            <a:endParaRPr lang="en-US"/>
          </a:p>
        </p:txBody>
      </p:sp>
      <p:sp>
        <p:nvSpPr>
          <p:cNvPr id="5" name="Footer Placeholder 4">
            <a:extLst>
              <a:ext uri="{FF2B5EF4-FFF2-40B4-BE49-F238E27FC236}">
                <a16:creationId xmlns:a16="http://schemas.microsoft.com/office/drawing/2014/main" id="{881200EE-F6B4-8946-B1E9-42957FECD1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F2E76D-0327-714A-84A9-E7211C2811FD}"/>
              </a:ext>
            </a:extLst>
          </p:cNvPr>
          <p:cNvSpPr>
            <a:spLocks noGrp="1"/>
          </p:cNvSpPr>
          <p:nvPr>
            <p:ph type="sldNum" sz="quarter" idx="12"/>
          </p:nvPr>
        </p:nvSpPr>
        <p:spPr/>
        <p:txBody>
          <a:bodyPr/>
          <a:lstStyle/>
          <a:p>
            <a:fld id="{65B762BE-BEED-3840-99CC-F5D32C6B48DC}" type="slidenum">
              <a:rPr lang="en-US" smtClean="0"/>
              <a:t>‹#›</a:t>
            </a:fld>
            <a:endParaRPr lang="en-US"/>
          </a:p>
        </p:txBody>
      </p:sp>
    </p:spTree>
    <p:extLst>
      <p:ext uri="{BB962C8B-B14F-4D97-AF65-F5344CB8AC3E}">
        <p14:creationId xmlns:p14="http://schemas.microsoft.com/office/powerpoint/2010/main" val="1341621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855E6-99DD-8A42-BD18-9EC89FC315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96F7CC8-65F9-B548-901F-5D9F24F079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B6BDFAB-9737-A646-ACEC-9FD411DDAAF8}"/>
              </a:ext>
            </a:extLst>
          </p:cNvPr>
          <p:cNvSpPr>
            <a:spLocks noGrp="1"/>
          </p:cNvSpPr>
          <p:nvPr>
            <p:ph type="dt" sz="half" idx="10"/>
          </p:nvPr>
        </p:nvSpPr>
        <p:spPr/>
        <p:txBody>
          <a:bodyPr/>
          <a:lstStyle/>
          <a:p>
            <a:fld id="{259DF395-635B-2D46-9F25-B97465792133}" type="datetimeFigureOut">
              <a:rPr lang="en-US" smtClean="0"/>
              <a:t>4/12/19</a:t>
            </a:fld>
            <a:endParaRPr lang="en-US"/>
          </a:p>
        </p:txBody>
      </p:sp>
      <p:sp>
        <p:nvSpPr>
          <p:cNvPr id="5" name="Footer Placeholder 4">
            <a:extLst>
              <a:ext uri="{FF2B5EF4-FFF2-40B4-BE49-F238E27FC236}">
                <a16:creationId xmlns:a16="http://schemas.microsoft.com/office/drawing/2014/main" id="{B8F02338-EC69-7F4E-BA92-6B5D047F55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D65307-044F-784D-9DE7-DC39A712DF6E}"/>
              </a:ext>
            </a:extLst>
          </p:cNvPr>
          <p:cNvSpPr>
            <a:spLocks noGrp="1"/>
          </p:cNvSpPr>
          <p:nvPr>
            <p:ph type="sldNum" sz="quarter" idx="12"/>
          </p:nvPr>
        </p:nvSpPr>
        <p:spPr/>
        <p:txBody>
          <a:bodyPr/>
          <a:lstStyle/>
          <a:p>
            <a:fld id="{65B762BE-BEED-3840-99CC-F5D32C6B48DC}" type="slidenum">
              <a:rPr lang="en-US" smtClean="0"/>
              <a:t>‹#›</a:t>
            </a:fld>
            <a:endParaRPr lang="en-US"/>
          </a:p>
        </p:txBody>
      </p:sp>
    </p:spTree>
    <p:extLst>
      <p:ext uri="{BB962C8B-B14F-4D97-AF65-F5344CB8AC3E}">
        <p14:creationId xmlns:p14="http://schemas.microsoft.com/office/powerpoint/2010/main" val="2523179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2B357-DB46-3642-9EBE-ADFE290C1F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7B74D5-2DCA-AC45-9F10-7A4F88838DD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2626D75-C419-FF4C-90E4-D9CBDBEECE7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5E24416-932A-0C4B-8776-29366B29910C}"/>
              </a:ext>
            </a:extLst>
          </p:cNvPr>
          <p:cNvSpPr>
            <a:spLocks noGrp="1"/>
          </p:cNvSpPr>
          <p:nvPr>
            <p:ph type="dt" sz="half" idx="10"/>
          </p:nvPr>
        </p:nvSpPr>
        <p:spPr/>
        <p:txBody>
          <a:bodyPr/>
          <a:lstStyle/>
          <a:p>
            <a:fld id="{259DF395-635B-2D46-9F25-B97465792133}" type="datetimeFigureOut">
              <a:rPr lang="en-US" smtClean="0"/>
              <a:t>4/12/19</a:t>
            </a:fld>
            <a:endParaRPr lang="en-US"/>
          </a:p>
        </p:txBody>
      </p:sp>
      <p:sp>
        <p:nvSpPr>
          <p:cNvPr id="6" name="Footer Placeholder 5">
            <a:extLst>
              <a:ext uri="{FF2B5EF4-FFF2-40B4-BE49-F238E27FC236}">
                <a16:creationId xmlns:a16="http://schemas.microsoft.com/office/drawing/2014/main" id="{9C80F691-EDF3-3F49-95D9-D811208B53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F0864C-C7D6-8B48-9E39-0B0E9BD5DA27}"/>
              </a:ext>
            </a:extLst>
          </p:cNvPr>
          <p:cNvSpPr>
            <a:spLocks noGrp="1"/>
          </p:cNvSpPr>
          <p:nvPr>
            <p:ph type="sldNum" sz="quarter" idx="12"/>
          </p:nvPr>
        </p:nvSpPr>
        <p:spPr/>
        <p:txBody>
          <a:bodyPr/>
          <a:lstStyle/>
          <a:p>
            <a:fld id="{65B762BE-BEED-3840-99CC-F5D32C6B48DC}" type="slidenum">
              <a:rPr lang="en-US" smtClean="0"/>
              <a:t>‹#›</a:t>
            </a:fld>
            <a:endParaRPr lang="en-US"/>
          </a:p>
        </p:txBody>
      </p:sp>
    </p:spTree>
    <p:extLst>
      <p:ext uri="{BB962C8B-B14F-4D97-AF65-F5344CB8AC3E}">
        <p14:creationId xmlns:p14="http://schemas.microsoft.com/office/powerpoint/2010/main" val="9904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C4228-9882-3F4C-8D0B-78A0B6CD8C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C17348-B1B3-9041-845A-EE60DC984A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7BC3718-A5E3-C342-9386-7BE79E47B92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FCBE6FA-993B-074D-8B32-7CE7BF0257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AE38E3D-E75C-934C-9C2F-4D3E0379D20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D91C4DF-64A9-D24B-8A5D-EC7452E8F336}"/>
              </a:ext>
            </a:extLst>
          </p:cNvPr>
          <p:cNvSpPr>
            <a:spLocks noGrp="1"/>
          </p:cNvSpPr>
          <p:nvPr>
            <p:ph type="dt" sz="half" idx="10"/>
          </p:nvPr>
        </p:nvSpPr>
        <p:spPr/>
        <p:txBody>
          <a:bodyPr/>
          <a:lstStyle/>
          <a:p>
            <a:fld id="{259DF395-635B-2D46-9F25-B97465792133}" type="datetimeFigureOut">
              <a:rPr lang="en-US" smtClean="0"/>
              <a:t>4/12/19</a:t>
            </a:fld>
            <a:endParaRPr lang="en-US"/>
          </a:p>
        </p:txBody>
      </p:sp>
      <p:sp>
        <p:nvSpPr>
          <p:cNvPr id="8" name="Footer Placeholder 7">
            <a:extLst>
              <a:ext uri="{FF2B5EF4-FFF2-40B4-BE49-F238E27FC236}">
                <a16:creationId xmlns:a16="http://schemas.microsoft.com/office/drawing/2014/main" id="{17CD85A1-B060-5B4A-94E7-F86EB6970AA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F4ACAB-F6EE-8A4F-BD6C-91B75DD42D69}"/>
              </a:ext>
            </a:extLst>
          </p:cNvPr>
          <p:cNvSpPr>
            <a:spLocks noGrp="1"/>
          </p:cNvSpPr>
          <p:nvPr>
            <p:ph type="sldNum" sz="quarter" idx="12"/>
          </p:nvPr>
        </p:nvSpPr>
        <p:spPr/>
        <p:txBody>
          <a:bodyPr/>
          <a:lstStyle/>
          <a:p>
            <a:fld id="{65B762BE-BEED-3840-99CC-F5D32C6B48DC}" type="slidenum">
              <a:rPr lang="en-US" smtClean="0"/>
              <a:t>‹#›</a:t>
            </a:fld>
            <a:endParaRPr lang="en-US"/>
          </a:p>
        </p:txBody>
      </p:sp>
    </p:spTree>
    <p:extLst>
      <p:ext uri="{BB962C8B-B14F-4D97-AF65-F5344CB8AC3E}">
        <p14:creationId xmlns:p14="http://schemas.microsoft.com/office/powerpoint/2010/main" val="41146754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69109-239C-224E-BF98-C95CB8BE83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BD8DA9-8E24-DC4B-A7F1-6219B83CF8AC}"/>
              </a:ext>
            </a:extLst>
          </p:cNvPr>
          <p:cNvSpPr>
            <a:spLocks noGrp="1"/>
          </p:cNvSpPr>
          <p:nvPr>
            <p:ph type="dt" sz="half" idx="10"/>
          </p:nvPr>
        </p:nvSpPr>
        <p:spPr/>
        <p:txBody>
          <a:bodyPr/>
          <a:lstStyle/>
          <a:p>
            <a:fld id="{259DF395-635B-2D46-9F25-B97465792133}" type="datetimeFigureOut">
              <a:rPr lang="en-US" smtClean="0"/>
              <a:t>4/12/19</a:t>
            </a:fld>
            <a:endParaRPr lang="en-US"/>
          </a:p>
        </p:txBody>
      </p:sp>
      <p:sp>
        <p:nvSpPr>
          <p:cNvPr id="4" name="Footer Placeholder 3">
            <a:extLst>
              <a:ext uri="{FF2B5EF4-FFF2-40B4-BE49-F238E27FC236}">
                <a16:creationId xmlns:a16="http://schemas.microsoft.com/office/drawing/2014/main" id="{E362F348-D7C6-4E47-B974-BE210D592C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7C490F2-8F89-1145-A73E-EDCB8E47F5DD}"/>
              </a:ext>
            </a:extLst>
          </p:cNvPr>
          <p:cNvSpPr>
            <a:spLocks noGrp="1"/>
          </p:cNvSpPr>
          <p:nvPr>
            <p:ph type="sldNum" sz="quarter" idx="12"/>
          </p:nvPr>
        </p:nvSpPr>
        <p:spPr/>
        <p:txBody>
          <a:bodyPr/>
          <a:lstStyle/>
          <a:p>
            <a:fld id="{65B762BE-BEED-3840-99CC-F5D32C6B48DC}" type="slidenum">
              <a:rPr lang="en-US" smtClean="0"/>
              <a:t>‹#›</a:t>
            </a:fld>
            <a:endParaRPr lang="en-US"/>
          </a:p>
        </p:txBody>
      </p:sp>
    </p:spTree>
    <p:extLst>
      <p:ext uri="{BB962C8B-B14F-4D97-AF65-F5344CB8AC3E}">
        <p14:creationId xmlns:p14="http://schemas.microsoft.com/office/powerpoint/2010/main" val="3620004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926AEA-F934-4F42-9314-8BB00471E6B0}"/>
              </a:ext>
            </a:extLst>
          </p:cNvPr>
          <p:cNvSpPr>
            <a:spLocks noGrp="1"/>
          </p:cNvSpPr>
          <p:nvPr>
            <p:ph type="dt" sz="half" idx="10"/>
          </p:nvPr>
        </p:nvSpPr>
        <p:spPr/>
        <p:txBody>
          <a:bodyPr/>
          <a:lstStyle/>
          <a:p>
            <a:fld id="{259DF395-635B-2D46-9F25-B97465792133}" type="datetimeFigureOut">
              <a:rPr lang="en-US" smtClean="0"/>
              <a:t>4/12/19</a:t>
            </a:fld>
            <a:endParaRPr lang="en-US"/>
          </a:p>
        </p:txBody>
      </p:sp>
      <p:sp>
        <p:nvSpPr>
          <p:cNvPr id="3" name="Footer Placeholder 2">
            <a:extLst>
              <a:ext uri="{FF2B5EF4-FFF2-40B4-BE49-F238E27FC236}">
                <a16:creationId xmlns:a16="http://schemas.microsoft.com/office/drawing/2014/main" id="{CE6B9E1E-6750-0846-9D9E-F4AB3EFC92F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F333DA5-BF83-C244-8916-02B03B1B5AA8}"/>
              </a:ext>
            </a:extLst>
          </p:cNvPr>
          <p:cNvSpPr>
            <a:spLocks noGrp="1"/>
          </p:cNvSpPr>
          <p:nvPr>
            <p:ph type="sldNum" sz="quarter" idx="12"/>
          </p:nvPr>
        </p:nvSpPr>
        <p:spPr/>
        <p:txBody>
          <a:bodyPr/>
          <a:lstStyle/>
          <a:p>
            <a:fld id="{65B762BE-BEED-3840-99CC-F5D32C6B48DC}" type="slidenum">
              <a:rPr lang="en-US" smtClean="0"/>
              <a:t>‹#›</a:t>
            </a:fld>
            <a:endParaRPr lang="en-US"/>
          </a:p>
        </p:txBody>
      </p:sp>
    </p:spTree>
    <p:extLst>
      <p:ext uri="{BB962C8B-B14F-4D97-AF65-F5344CB8AC3E}">
        <p14:creationId xmlns:p14="http://schemas.microsoft.com/office/powerpoint/2010/main" val="1488004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9ABC0-80B1-0946-9C01-7FC54731B4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9C1F6C-CFD2-1A43-ABB7-8B4FFC38CA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A733AD-FC07-4246-BEAA-4FEAA5FED0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7F141A7-50A9-1442-B9D3-DFA2183C96AB}"/>
              </a:ext>
            </a:extLst>
          </p:cNvPr>
          <p:cNvSpPr>
            <a:spLocks noGrp="1"/>
          </p:cNvSpPr>
          <p:nvPr>
            <p:ph type="dt" sz="half" idx="10"/>
          </p:nvPr>
        </p:nvSpPr>
        <p:spPr/>
        <p:txBody>
          <a:bodyPr/>
          <a:lstStyle/>
          <a:p>
            <a:fld id="{259DF395-635B-2D46-9F25-B97465792133}" type="datetimeFigureOut">
              <a:rPr lang="en-US" smtClean="0"/>
              <a:t>4/12/19</a:t>
            </a:fld>
            <a:endParaRPr lang="en-US"/>
          </a:p>
        </p:txBody>
      </p:sp>
      <p:sp>
        <p:nvSpPr>
          <p:cNvPr id="6" name="Footer Placeholder 5">
            <a:extLst>
              <a:ext uri="{FF2B5EF4-FFF2-40B4-BE49-F238E27FC236}">
                <a16:creationId xmlns:a16="http://schemas.microsoft.com/office/drawing/2014/main" id="{1AC31605-3285-5146-8D28-8B90303E40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73A232-E552-E24E-91C5-551DEFCEB1B1}"/>
              </a:ext>
            </a:extLst>
          </p:cNvPr>
          <p:cNvSpPr>
            <a:spLocks noGrp="1"/>
          </p:cNvSpPr>
          <p:nvPr>
            <p:ph type="sldNum" sz="quarter" idx="12"/>
          </p:nvPr>
        </p:nvSpPr>
        <p:spPr/>
        <p:txBody>
          <a:bodyPr/>
          <a:lstStyle/>
          <a:p>
            <a:fld id="{65B762BE-BEED-3840-99CC-F5D32C6B48DC}" type="slidenum">
              <a:rPr lang="en-US" smtClean="0"/>
              <a:t>‹#›</a:t>
            </a:fld>
            <a:endParaRPr lang="en-US"/>
          </a:p>
        </p:txBody>
      </p:sp>
    </p:spTree>
    <p:extLst>
      <p:ext uri="{BB962C8B-B14F-4D97-AF65-F5344CB8AC3E}">
        <p14:creationId xmlns:p14="http://schemas.microsoft.com/office/powerpoint/2010/main" val="2005360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FDAE8-5FF7-F242-9C2C-7375B93484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A4BFE17-2D59-3642-BDBF-C5FD5B5A51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F10B90-DF17-B040-B168-4326996054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58A7A7C-4080-4042-B019-40055CDB0B79}"/>
              </a:ext>
            </a:extLst>
          </p:cNvPr>
          <p:cNvSpPr>
            <a:spLocks noGrp="1"/>
          </p:cNvSpPr>
          <p:nvPr>
            <p:ph type="dt" sz="half" idx="10"/>
          </p:nvPr>
        </p:nvSpPr>
        <p:spPr/>
        <p:txBody>
          <a:bodyPr/>
          <a:lstStyle/>
          <a:p>
            <a:fld id="{259DF395-635B-2D46-9F25-B97465792133}" type="datetimeFigureOut">
              <a:rPr lang="en-US" smtClean="0"/>
              <a:t>4/12/19</a:t>
            </a:fld>
            <a:endParaRPr lang="en-US"/>
          </a:p>
        </p:txBody>
      </p:sp>
      <p:sp>
        <p:nvSpPr>
          <p:cNvPr id="6" name="Footer Placeholder 5">
            <a:extLst>
              <a:ext uri="{FF2B5EF4-FFF2-40B4-BE49-F238E27FC236}">
                <a16:creationId xmlns:a16="http://schemas.microsoft.com/office/drawing/2014/main" id="{C65CD393-A2D5-E24A-81ED-5414B8BB07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62C42-0B50-B047-B0AC-D5B776DE3D52}"/>
              </a:ext>
            </a:extLst>
          </p:cNvPr>
          <p:cNvSpPr>
            <a:spLocks noGrp="1"/>
          </p:cNvSpPr>
          <p:nvPr>
            <p:ph type="sldNum" sz="quarter" idx="12"/>
          </p:nvPr>
        </p:nvSpPr>
        <p:spPr/>
        <p:txBody>
          <a:bodyPr/>
          <a:lstStyle/>
          <a:p>
            <a:fld id="{65B762BE-BEED-3840-99CC-F5D32C6B48DC}" type="slidenum">
              <a:rPr lang="en-US" smtClean="0"/>
              <a:t>‹#›</a:t>
            </a:fld>
            <a:endParaRPr lang="en-US"/>
          </a:p>
        </p:txBody>
      </p:sp>
    </p:spTree>
    <p:extLst>
      <p:ext uri="{BB962C8B-B14F-4D97-AF65-F5344CB8AC3E}">
        <p14:creationId xmlns:p14="http://schemas.microsoft.com/office/powerpoint/2010/main" val="1168988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A24363-AA32-C740-984E-0982B6DCD8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0DABC4-37EA-5F4B-9383-D53AF93D42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58DE9C-4578-134C-8538-EAC2708D28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9DF395-635B-2D46-9F25-B97465792133}" type="datetimeFigureOut">
              <a:rPr lang="en-US" smtClean="0"/>
              <a:t>4/12/19</a:t>
            </a:fld>
            <a:endParaRPr lang="en-US"/>
          </a:p>
        </p:txBody>
      </p:sp>
      <p:sp>
        <p:nvSpPr>
          <p:cNvPr id="5" name="Footer Placeholder 4">
            <a:extLst>
              <a:ext uri="{FF2B5EF4-FFF2-40B4-BE49-F238E27FC236}">
                <a16:creationId xmlns:a16="http://schemas.microsoft.com/office/drawing/2014/main" id="{374473AE-2836-284C-8C48-552DD3AC6F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69F4523-E035-554D-BFA3-5AB20DDFF2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B762BE-BEED-3840-99CC-F5D32C6B48DC}" type="slidenum">
              <a:rPr lang="en-US" smtClean="0"/>
              <a:t>‹#›</a:t>
            </a:fld>
            <a:endParaRPr lang="en-US"/>
          </a:p>
        </p:txBody>
      </p:sp>
    </p:spTree>
    <p:extLst>
      <p:ext uri="{BB962C8B-B14F-4D97-AF65-F5344CB8AC3E}">
        <p14:creationId xmlns:p14="http://schemas.microsoft.com/office/powerpoint/2010/main" val="3062045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E53BE-0FE0-FE41-AE81-0D805C5C8F0F}"/>
              </a:ext>
            </a:extLst>
          </p:cNvPr>
          <p:cNvSpPr>
            <a:spLocks noGrp="1"/>
          </p:cNvSpPr>
          <p:nvPr>
            <p:ph type="title"/>
          </p:nvPr>
        </p:nvSpPr>
        <p:spPr>
          <a:xfrm>
            <a:off x="838200" y="1368015"/>
            <a:ext cx="10515600" cy="1325563"/>
          </a:xfrm>
        </p:spPr>
        <p:txBody>
          <a:bodyPr/>
          <a:lstStyle/>
          <a:p>
            <a:pPr algn="ctr"/>
            <a:r>
              <a:rPr lang="en-US" b="1" dirty="0"/>
              <a:t>Best location to start a new veterinary clinic in California</a:t>
            </a:r>
            <a:r>
              <a:rPr lang="en-US" dirty="0"/>
              <a:t> </a:t>
            </a:r>
          </a:p>
        </p:txBody>
      </p:sp>
      <p:sp>
        <p:nvSpPr>
          <p:cNvPr id="4" name="Content Placeholder 3">
            <a:extLst>
              <a:ext uri="{FF2B5EF4-FFF2-40B4-BE49-F238E27FC236}">
                <a16:creationId xmlns:a16="http://schemas.microsoft.com/office/drawing/2014/main" id="{A23597C9-A89A-C145-B472-5F3FCE96BFA5}"/>
              </a:ext>
            </a:extLst>
          </p:cNvPr>
          <p:cNvSpPr>
            <a:spLocks noGrp="1"/>
          </p:cNvSpPr>
          <p:nvPr>
            <p:ph idx="1"/>
          </p:nvPr>
        </p:nvSpPr>
        <p:spPr>
          <a:xfrm>
            <a:off x="838200" y="3079238"/>
            <a:ext cx="10515600" cy="873330"/>
          </a:xfrm>
        </p:spPr>
        <p:txBody>
          <a:bodyPr>
            <a:normAutofit/>
          </a:bodyPr>
          <a:lstStyle/>
          <a:p>
            <a:pPr marL="0" indent="0" algn="ctr">
              <a:buNone/>
            </a:pPr>
            <a:r>
              <a:rPr lang="en-US" sz="4800" dirty="0" err="1"/>
              <a:t>Juhwan</a:t>
            </a:r>
            <a:r>
              <a:rPr lang="en-US" sz="4800" dirty="0"/>
              <a:t> Kim</a:t>
            </a:r>
          </a:p>
        </p:txBody>
      </p:sp>
    </p:spTree>
    <p:extLst>
      <p:ext uri="{BB962C8B-B14F-4D97-AF65-F5344CB8AC3E}">
        <p14:creationId xmlns:p14="http://schemas.microsoft.com/office/powerpoint/2010/main" val="34818724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801CF6-5238-6040-BB4B-B4B570BB6F5B}"/>
              </a:ext>
            </a:extLst>
          </p:cNvPr>
          <p:cNvPicPr>
            <a:picLocks noChangeAspect="1"/>
          </p:cNvPicPr>
          <p:nvPr/>
        </p:nvPicPr>
        <p:blipFill>
          <a:blip r:embed="rId2"/>
          <a:stretch>
            <a:fillRect/>
          </a:stretch>
        </p:blipFill>
        <p:spPr>
          <a:xfrm>
            <a:off x="2763624" y="1690688"/>
            <a:ext cx="5336721" cy="4779757"/>
          </a:xfrm>
          <a:prstGeom prst="rect">
            <a:avLst/>
          </a:prstGeom>
        </p:spPr>
      </p:pic>
      <p:sp>
        <p:nvSpPr>
          <p:cNvPr id="3" name="Title 1">
            <a:extLst>
              <a:ext uri="{FF2B5EF4-FFF2-40B4-BE49-F238E27FC236}">
                <a16:creationId xmlns:a16="http://schemas.microsoft.com/office/drawing/2014/main" id="{FA887AAF-5A8B-B145-885E-40E8D34BE1CA}"/>
              </a:ext>
            </a:extLst>
          </p:cNvPr>
          <p:cNvSpPr>
            <a:spLocks noGrp="1"/>
          </p:cNvSpPr>
          <p:nvPr>
            <p:ph type="title"/>
          </p:nvPr>
        </p:nvSpPr>
        <p:spPr>
          <a:xfrm>
            <a:off x="838200" y="365125"/>
            <a:ext cx="10515600" cy="1325563"/>
          </a:xfrm>
        </p:spPr>
        <p:txBody>
          <a:bodyPr>
            <a:normAutofit/>
          </a:bodyPr>
          <a:lstStyle/>
          <a:p>
            <a:r>
              <a:rPr lang="en-US" sz="3600" dirty="0"/>
              <a:t>Distribution of neighborhoods in cluster 1 in California</a:t>
            </a:r>
          </a:p>
        </p:txBody>
      </p:sp>
    </p:spTree>
    <p:extLst>
      <p:ext uri="{BB962C8B-B14F-4D97-AF65-F5344CB8AC3E}">
        <p14:creationId xmlns:p14="http://schemas.microsoft.com/office/powerpoint/2010/main" val="4062695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10A80D-EE6C-A04E-B423-6D659B7994EE}"/>
              </a:ext>
            </a:extLst>
          </p:cNvPr>
          <p:cNvPicPr>
            <a:picLocks noChangeAspect="1"/>
          </p:cNvPicPr>
          <p:nvPr/>
        </p:nvPicPr>
        <p:blipFill rotWithShape="1">
          <a:blip r:embed="rId2"/>
          <a:srcRect b="6289"/>
          <a:stretch/>
        </p:blipFill>
        <p:spPr>
          <a:xfrm>
            <a:off x="1870549" y="1775816"/>
            <a:ext cx="4074288" cy="2296676"/>
          </a:xfrm>
          <a:prstGeom prst="rect">
            <a:avLst/>
          </a:prstGeom>
        </p:spPr>
      </p:pic>
      <p:pic>
        <p:nvPicPr>
          <p:cNvPr id="5" name="Picture 4">
            <a:extLst>
              <a:ext uri="{FF2B5EF4-FFF2-40B4-BE49-F238E27FC236}">
                <a16:creationId xmlns:a16="http://schemas.microsoft.com/office/drawing/2014/main" id="{0590F7E1-AA05-8C4A-80BF-A4EC2AD5FD97}"/>
              </a:ext>
            </a:extLst>
          </p:cNvPr>
          <p:cNvPicPr>
            <a:picLocks noChangeAspect="1"/>
          </p:cNvPicPr>
          <p:nvPr/>
        </p:nvPicPr>
        <p:blipFill rotWithShape="1">
          <a:blip r:embed="rId3"/>
          <a:srcRect l="960" r="1858" b="9231"/>
          <a:stretch/>
        </p:blipFill>
        <p:spPr>
          <a:xfrm>
            <a:off x="5943180" y="1775815"/>
            <a:ext cx="4070975" cy="2296677"/>
          </a:xfrm>
          <a:prstGeom prst="rect">
            <a:avLst/>
          </a:prstGeom>
        </p:spPr>
      </p:pic>
      <p:pic>
        <p:nvPicPr>
          <p:cNvPr id="6" name="Picture 5">
            <a:extLst>
              <a:ext uri="{FF2B5EF4-FFF2-40B4-BE49-F238E27FC236}">
                <a16:creationId xmlns:a16="http://schemas.microsoft.com/office/drawing/2014/main" id="{1E83916E-7885-F34A-B501-C1D73625160D}"/>
              </a:ext>
            </a:extLst>
          </p:cNvPr>
          <p:cNvPicPr>
            <a:picLocks noChangeAspect="1"/>
          </p:cNvPicPr>
          <p:nvPr/>
        </p:nvPicPr>
        <p:blipFill rotWithShape="1">
          <a:blip r:embed="rId4"/>
          <a:srcRect r="2043" b="6992"/>
          <a:stretch/>
        </p:blipFill>
        <p:spPr>
          <a:xfrm>
            <a:off x="5943180" y="3961926"/>
            <a:ext cx="4070975" cy="2296677"/>
          </a:xfrm>
          <a:prstGeom prst="rect">
            <a:avLst/>
          </a:prstGeom>
        </p:spPr>
      </p:pic>
      <p:pic>
        <p:nvPicPr>
          <p:cNvPr id="7" name="Picture 6">
            <a:extLst>
              <a:ext uri="{FF2B5EF4-FFF2-40B4-BE49-F238E27FC236}">
                <a16:creationId xmlns:a16="http://schemas.microsoft.com/office/drawing/2014/main" id="{A3306B44-8050-0B49-B594-2D65FD5F22C8}"/>
              </a:ext>
            </a:extLst>
          </p:cNvPr>
          <p:cNvPicPr>
            <a:picLocks noChangeAspect="1"/>
          </p:cNvPicPr>
          <p:nvPr/>
        </p:nvPicPr>
        <p:blipFill rotWithShape="1">
          <a:blip r:embed="rId5"/>
          <a:srcRect l="339" r="2437" b="9389"/>
          <a:stretch/>
        </p:blipFill>
        <p:spPr>
          <a:xfrm>
            <a:off x="1872205" y="3961927"/>
            <a:ext cx="4070975" cy="2296677"/>
          </a:xfrm>
          <a:prstGeom prst="rect">
            <a:avLst/>
          </a:prstGeom>
        </p:spPr>
      </p:pic>
      <p:sp>
        <p:nvSpPr>
          <p:cNvPr id="8" name="Title 1">
            <a:extLst>
              <a:ext uri="{FF2B5EF4-FFF2-40B4-BE49-F238E27FC236}">
                <a16:creationId xmlns:a16="http://schemas.microsoft.com/office/drawing/2014/main" id="{04A9A7DF-AF32-CC42-AB62-40110F11EDC8}"/>
              </a:ext>
            </a:extLst>
          </p:cNvPr>
          <p:cNvSpPr>
            <a:spLocks noGrp="1"/>
          </p:cNvSpPr>
          <p:nvPr>
            <p:ph type="title"/>
          </p:nvPr>
        </p:nvSpPr>
        <p:spPr>
          <a:xfrm>
            <a:off x="838200" y="365125"/>
            <a:ext cx="10515600" cy="1325563"/>
          </a:xfrm>
        </p:spPr>
        <p:txBody>
          <a:bodyPr>
            <a:normAutofit/>
          </a:bodyPr>
          <a:lstStyle/>
          <a:p>
            <a:r>
              <a:rPr lang="en-US" sz="3600" dirty="0"/>
              <a:t>Best neighborhoods for starting veterinary clinic in California </a:t>
            </a:r>
          </a:p>
        </p:txBody>
      </p:sp>
    </p:spTree>
    <p:extLst>
      <p:ext uri="{BB962C8B-B14F-4D97-AF65-F5344CB8AC3E}">
        <p14:creationId xmlns:p14="http://schemas.microsoft.com/office/powerpoint/2010/main" val="547091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CC38D-F67D-6441-968D-83A2070C4A52}"/>
              </a:ext>
            </a:extLst>
          </p:cNvPr>
          <p:cNvSpPr>
            <a:spLocks noGrp="1"/>
          </p:cNvSpPr>
          <p:nvPr>
            <p:ph type="title"/>
          </p:nvPr>
        </p:nvSpPr>
        <p:spPr/>
        <p:txBody>
          <a:bodyPr/>
          <a:lstStyle/>
          <a:p>
            <a:r>
              <a:rPr lang="en-US" b="1" dirty="0"/>
              <a:t>Discussion</a:t>
            </a:r>
            <a:r>
              <a:rPr lang="en-US" dirty="0"/>
              <a:t> </a:t>
            </a:r>
          </a:p>
        </p:txBody>
      </p:sp>
      <p:sp>
        <p:nvSpPr>
          <p:cNvPr id="3" name="Content Placeholder 2">
            <a:extLst>
              <a:ext uri="{FF2B5EF4-FFF2-40B4-BE49-F238E27FC236}">
                <a16:creationId xmlns:a16="http://schemas.microsoft.com/office/drawing/2014/main" id="{EE1E01CB-9D2D-7D4F-88A4-4CDFEA10FB21}"/>
              </a:ext>
            </a:extLst>
          </p:cNvPr>
          <p:cNvSpPr>
            <a:spLocks noGrp="1"/>
          </p:cNvSpPr>
          <p:nvPr>
            <p:ph idx="1"/>
          </p:nvPr>
        </p:nvSpPr>
        <p:spPr/>
        <p:txBody>
          <a:bodyPr>
            <a:normAutofit/>
          </a:bodyPr>
          <a:lstStyle/>
          <a:p>
            <a:r>
              <a:rPr lang="en-US" dirty="0"/>
              <a:t>I used the demographic data to predict the best candidates. </a:t>
            </a:r>
          </a:p>
          <a:p>
            <a:pPr lvl="1"/>
            <a:r>
              <a:rPr lang="en-US" dirty="0"/>
              <a:t>It can be overly simplified. </a:t>
            </a:r>
          </a:p>
          <a:p>
            <a:pPr lvl="1"/>
            <a:r>
              <a:rPr lang="en-US" dirty="0"/>
              <a:t>In real world, there are many factors </a:t>
            </a:r>
          </a:p>
          <a:p>
            <a:pPr lvl="2"/>
            <a:r>
              <a:rPr lang="en-US" dirty="0"/>
              <a:t>public transportation, traffic in neighborhood, parking</a:t>
            </a:r>
          </a:p>
          <a:p>
            <a:pPr lvl="1"/>
            <a:r>
              <a:rPr lang="en-US" dirty="0"/>
              <a:t>In the future study, it would be interesting to consider the proximity to the transportation station to find the best location in the big cities like Los Angeles, San Diego, and San Francisco.	</a:t>
            </a:r>
          </a:p>
          <a:p>
            <a:r>
              <a:rPr lang="en-US" dirty="0"/>
              <a:t>It would be necessary to use diverse demographic data for targeting specific customers</a:t>
            </a:r>
          </a:p>
          <a:p>
            <a:pPr lvl="1"/>
            <a:r>
              <a:rPr lang="en-US" dirty="0"/>
              <a:t>race, age of households and estimated pet numbers in each neighborhood</a:t>
            </a:r>
          </a:p>
        </p:txBody>
      </p:sp>
    </p:spTree>
    <p:extLst>
      <p:ext uri="{BB962C8B-B14F-4D97-AF65-F5344CB8AC3E}">
        <p14:creationId xmlns:p14="http://schemas.microsoft.com/office/powerpoint/2010/main" val="4190721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E51E-08A6-F147-92DD-57C98D2F83EF}"/>
              </a:ext>
            </a:extLst>
          </p:cNvPr>
          <p:cNvSpPr>
            <a:spLocks noGrp="1"/>
          </p:cNvSpPr>
          <p:nvPr>
            <p:ph type="title"/>
          </p:nvPr>
        </p:nvSpPr>
        <p:spPr/>
        <p:txBody>
          <a:bodyPr/>
          <a:lstStyle/>
          <a:p>
            <a:r>
              <a:rPr lang="en-US" dirty="0" err="1"/>
              <a:t>Conclustion</a:t>
            </a:r>
            <a:endParaRPr lang="en-US" dirty="0"/>
          </a:p>
        </p:txBody>
      </p:sp>
      <p:sp>
        <p:nvSpPr>
          <p:cNvPr id="3" name="Content Placeholder 2">
            <a:extLst>
              <a:ext uri="{FF2B5EF4-FFF2-40B4-BE49-F238E27FC236}">
                <a16:creationId xmlns:a16="http://schemas.microsoft.com/office/drawing/2014/main" id="{9118E66B-CE76-AE42-90D1-BFE92BE0BB9A}"/>
              </a:ext>
            </a:extLst>
          </p:cNvPr>
          <p:cNvSpPr>
            <a:spLocks noGrp="1"/>
          </p:cNvSpPr>
          <p:nvPr>
            <p:ph idx="1"/>
          </p:nvPr>
        </p:nvSpPr>
        <p:spPr/>
        <p:txBody>
          <a:bodyPr/>
          <a:lstStyle/>
          <a:p>
            <a:r>
              <a:rPr lang="en-US" dirty="0"/>
              <a:t>This project shows potential best locations to start the new business in California based on a combination of location-based API and demographic data.</a:t>
            </a:r>
          </a:p>
          <a:p>
            <a:endParaRPr lang="en-US" dirty="0"/>
          </a:p>
        </p:txBody>
      </p:sp>
    </p:spTree>
    <p:extLst>
      <p:ext uri="{BB962C8B-B14F-4D97-AF65-F5344CB8AC3E}">
        <p14:creationId xmlns:p14="http://schemas.microsoft.com/office/powerpoint/2010/main" val="2267038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22BBA-E3D1-A447-95DA-EA7BB36D06B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47377571-F6EA-C34B-A5AD-D9125FA00D59}"/>
              </a:ext>
            </a:extLst>
          </p:cNvPr>
          <p:cNvSpPr>
            <a:spLocks noGrp="1"/>
          </p:cNvSpPr>
          <p:nvPr>
            <p:ph idx="1"/>
          </p:nvPr>
        </p:nvSpPr>
        <p:spPr/>
        <p:txBody>
          <a:bodyPr>
            <a:normAutofit fontScale="70000" lnSpcReduction="20000"/>
          </a:bodyPr>
          <a:lstStyle/>
          <a:p>
            <a:r>
              <a:rPr lang="en-US" dirty="0"/>
              <a:t>[1] https://</a:t>
            </a:r>
            <a:r>
              <a:rPr lang="en-US" dirty="0" err="1"/>
              <a:t>www.stevedalepetworld.com</a:t>
            </a:r>
            <a:r>
              <a:rPr lang="en-US" dirty="0"/>
              <a:t>/blog/world-pet-population-data-mixed-bag/</a:t>
            </a:r>
          </a:p>
          <a:p>
            <a:r>
              <a:rPr lang="en-US" dirty="0"/>
              <a:t>[2] https://</a:t>
            </a:r>
            <a:r>
              <a:rPr lang="en-US" dirty="0" err="1"/>
              <a:t>www.avma.org</a:t>
            </a:r>
            <a:r>
              <a:rPr lang="en-US" dirty="0"/>
              <a:t>/KB/Resources/Statistics/Pages/Market-research-statistics-US-pet-</a:t>
            </a:r>
            <a:r>
              <a:rPr lang="en-US" dirty="0" err="1"/>
              <a:t>ownership.aspx</a:t>
            </a:r>
            <a:endParaRPr lang="en-US" dirty="0"/>
          </a:p>
          <a:p>
            <a:r>
              <a:rPr lang="en-US" dirty="0"/>
              <a:t>[3] https://</a:t>
            </a:r>
            <a:r>
              <a:rPr lang="en-US" dirty="0" err="1"/>
              <a:t>www.ftc.gov</a:t>
            </a:r>
            <a:r>
              <a:rPr lang="en-US" dirty="0"/>
              <a:t>/sites/default/files/documents/</a:t>
            </a:r>
            <a:r>
              <a:rPr lang="en-US" dirty="0" err="1"/>
              <a:t>public_events</a:t>
            </a:r>
            <a:r>
              <a:rPr lang="en-US" dirty="0"/>
              <a:t>/pet-medications-workshop/</a:t>
            </a:r>
            <a:r>
              <a:rPr lang="en-US" dirty="0" err="1"/>
              <a:t>daspros.pdf</a:t>
            </a:r>
            <a:endParaRPr lang="en-US" dirty="0"/>
          </a:p>
          <a:p>
            <a:r>
              <a:rPr lang="en-US" dirty="0"/>
              <a:t>[4]https://</a:t>
            </a:r>
            <a:r>
              <a:rPr lang="en-US" dirty="0" err="1"/>
              <a:t>www.aavmc.org</a:t>
            </a:r>
            <a:r>
              <a:rPr lang="en-US" dirty="0"/>
              <a:t>/assets/site_18/files/annual%20reports/v3_econ_2016_report3_mketvet_061416.pdf</a:t>
            </a:r>
          </a:p>
          <a:p>
            <a:r>
              <a:rPr lang="en-US" dirty="0"/>
              <a:t>[5] https://</a:t>
            </a:r>
            <a:r>
              <a:rPr lang="en-US" dirty="0" err="1"/>
              <a:t>www.ibisworld.com</a:t>
            </a:r>
            <a:r>
              <a:rPr lang="en-US" dirty="0"/>
              <a:t>/industry-trends/market-research-reports/professional-scientific-technical-services/professional-scientific-technical-services/veterinary-</a:t>
            </a:r>
            <a:r>
              <a:rPr lang="en-US" dirty="0" err="1"/>
              <a:t>services.html</a:t>
            </a:r>
            <a:endParaRPr lang="en-US" dirty="0"/>
          </a:p>
          <a:p>
            <a:r>
              <a:rPr lang="en-US" dirty="0"/>
              <a:t>[6] http://</a:t>
            </a:r>
            <a:r>
              <a:rPr lang="en-US" dirty="0" err="1"/>
              <a:t>federalgovernmentzipcodes.us</a:t>
            </a:r>
            <a:endParaRPr lang="en-US" dirty="0"/>
          </a:p>
          <a:p>
            <a:r>
              <a:rPr lang="en-US" dirty="0"/>
              <a:t>[7] https://</a:t>
            </a:r>
            <a:r>
              <a:rPr lang="en-US" dirty="0" err="1"/>
              <a:t>www.kaggle.com</a:t>
            </a:r>
            <a:r>
              <a:rPr lang="en-US" dirty="0"/>
              <a:t>/</a:t>
            </a:r>
            <a:r>
              <a:rPr lang="en-US" dirty="0" err="1"/>
              <a:t>camnugent</a:t>
            </a:r>
            <a:r>
              <a:rPr lang="en-US" dirty="0"/>
              <a:t>/</a:t>
            </a:r>
            <a:r>
              <a:rPr lang="en-US" dirty="0" err="1"/>
              <a:t>california</a:t>
            </a:r>
            <a:r>
              <a:rPr lang="en-US" dirty="0"/>
              <a:t>-housing-prices</a:t>
            </a:r>
          </a:p>
          <a:p>
            <a:r>
              <a:rPr lang="en-US" dirty="0"/>
              <a:t>[8] https://</a:t>
            </a:r>
            <a:r>
              <a:rPr lang="en-US" dirty="0" err="1"/>
              <a:t>data.world</a:t>
            </a:r>
            <a:r>
              <a:rPr lang="en-US" dirty="0"/>
              <a:t>/</a:t>
            </a:r>
            <a:r>
              <a:rPr lang="en-US" dirty="0" err="1"/>
              <a:t>jonloyens</a:t>
            </a:r>
            <a:r>
              <a:rPr lang="en-US" dirty="0"/>
              <a:t>/</a:t>
            </a:r>
            <a:r>
              <a:rPr lang="en-US" dirty="0" err="1"/>
              <a:t>irs</a:t>
            </a:r>
            <a:r>
              <a:rPr lang="en-US" dirty="0"/>
              <a:t>-income-by-zip-code</a:t>
            </a:r>
          </a:p>
          <a:p>
            <a:r>
              <a:rPr lang="en-US" dirty="0"/>
              <a:t>[9] http://</a:t>
            </a:r>
            <a:r>
              <a:rPr lang="en-US" dirty="0" err="1"/>
              <a:t>boundaries.latimes.com</a:t>
            </a:r>
            <a:r>
              <a:rPr lang="en-US" dirty="0"/>
              <a:t>/sets/</a:t>
            </a:r>
          </a:p>
          <a:p>
            <a:r>
              <a:rPr lang="en-US" dirty="0"/>
              <a:t>[10] https://</a:t>
            </a:r>
            <a:r>
              <a:rPr lang="en-US" dirty="0" err="1"/>
              <a:t>foursquare.com</a:t>
            </a:r>
            <a:endParaRPr lang="en-US" dirty="0"/>
          </a:p>
          <a:p>
            <a:endParaRPr lang="en-US" dirty="0"/>
          </a:p>
        </p:txBody>
      </p:sp>
    </p:spTree>
    <p:extLst>
      <p:ext uri="{BB962C8B-B14F-4D97-AF65-F5344CB8AC3E}">
        <p14:creationId xmlns:p14="http://schemas.microsoft.com/office/powerpoint/2010/main" val="1444538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0DC3D-6E9A-1A4B-A563-4C8EBB4CE7E2}"/>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25F48353-1A54-2748-8950-39DA656AECFA}"/>
              </a:ext>
            </a:extLst>
          </p:cNvPr>
          <p:cNvSpPr>
            <a:spLocks noGrp="1"/>
          </p:cNvSpPr>
          <p:nvPr>
            <p:ph idx="1"/>
          </p:nvPr>
        </p:nvSpPr>
        <p:spPr/>
        <p:txBody>
          <a:bodyPr/>
          <a:lstStyle/>
          <a:p>
            <a:r>
              <a:rPr lang="en-US" dirty="0"/>
              <a:t>starting a private veterinary practice is risky, and needs to consider many factors </a:t>
            </a:r>
          </a:p>
          <a:p>
            <a:pPr lvl="1"/>
            <a:r>
              <a:rPr lang="en-US" dirty="0"/>
              <a:t>location, real estate, population, living of cost, and competition between the clinics. </a:t>
            </a:r>
          </a:p>
          <a:p>
            <a:endParaRPr lang="en-US" dirty="0"/>
          </a:p>
          <a:p>
            <a:r>
              <a:rPr lang="en-US" dirty="0"/>
              <a:t>it is advantageous to accurately predict which neighborhood is the good candidate to start the business.</a:t>
            </a:r>
          </a:p>
        </p:txBody>
      </p:sp>
    </p:spTree>
    <p:extLst>
      <p:ext uri="{BB962C8B-B14F-4D97-AF65-F5344CB8AC3E}">
        <p14:creationId xmlns:p14="http://schemas.microsoft.com/office/powerpoint/2010/main" val="3223201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54C90-5B03-8542-AD4A-D1C942FC0A61}"/>
              </a:ext>
            </a:extLst>
          </p:cNvPr>
          <p:cNvSpPr>
            <a:spLocks noGrp="1"/>
          </p:cNvSpPr>
          <p:nvPr>
            <p:ph type="title"/>
          </p:nvPr>
        </p:nvSpPr>
        <p:spPr/>
        <p:txBody>
          <a:bodyPr/>
          <a:lstStyle/>
          <a:p>
            <a:r>
              <a:rPr lang="en-US" dirty="0"/>
              <a:t>Data cleaning and preparation</a:t>
            </a:r>
          </a:p>
        </p:txBody>
      </p:sp>
      <p:sp>
        <p:nvSpPr>
          <p:cNvPr id="3" name="Content Placeholder 2">
            <a:extLst>
              <a:ext uri="{FF2B5EF4-FFF2-40B4-BE49-F238E27FC236}">
                <a16:creationId xmlns:a16="http://schemas.microsoft.com/office/drawing/2014/main" id="{8D7C72F7-3735-EE45-B2CA-F9B08C0688AA}"/>
              </a:ext>
            </a:extLst>
          </p:cNvPr>
          <p:cNvSpPr>
            <a:spLocks noGrp="1"/>
          </p:cNvSpPr>
          <p:nvPr>
            <p:ph idx="1"/>
          </p:nvPr>
        </p:nvSpPr>
        <p:spPr/>
        <p:txBody>
          <a:bodyPr>
            <a:normAutofit/>
          </a:bodyPr>
          <a:lstStyle/>
          <a:p>
            <a:r>
              <a:rPr lang="en-US" dirty="0"/>
              <a:t>California data from the first dataset containing coordinates, zip code, city name, and population of the US.</a:t>
            </a:r>
          </a:p>
          <a:p>
            <a:pPr lvl="1"/>
            <a:r>
              <a:rPr lang="en-US" dirty="0"/>
              <a:t>used for searching veterinary clinics in California. </a:t>
            </a:r>
          </a:p>
          <a:p>
            <a:r>
              <a:rPr lang="en-US" dirty="0"/>
              <a:t>I merged collected data, and which contains coordinates, zip code, city name, population, house value, income. House value and income are described as thousand dollars in the dataset. </a:t>
            </a:r>
          </a:p>
          <a:p>
            <a:r>
              <a:rPr lang="en-US" dirty="0"/>
              <a:t>To get the name of veterinary clinics in California, I used Foursquare API.</a:t>
            </a:r>
          </a:p>
          <a:p>
            <a:endParaRPr lang="en-US" dirty="0"/>
          </a:p>
        </p:txBody>
      </p:sp>
    </p:spTree>
    <p:extLst>
      <p:ext uri="{BB962C8B-B14F-4D97-AF65-F5344CB8AC3E}">
        <p14:creationId xmlns:p14="http://schemas.microsoft.com/office/powerpoint/2010/main" val="3401613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2557E-4594-A945-989A-BF73E430AC16}"/>
              </a:ext>
            </a:extLst>
          </p:cNvPr>
          <p:cNvSpPr>
            <a:spLocks noGrp="1"/>
          </p:cNvSpPr>
          <p:nvPr>
            <p:ph type="title"/>
          </p:nvPr>
        </p:nvSpPr>
        <p:spPr/>
        <p:txBody>
          <a:bodyPr>
            <a:normAutofit/>
          </a:bodyPr>
          <a:lstStyle/>
          <a:p>
            <a:r>
              <a:rPr lang="en-US" sz="3600" dirty="0"/>
              <a:t>Distribution of veterinary clinics in California </a:t>
            </a:r>
          </a:p>
        </p:txBody>
      </p:sp>
      <p:sp>
        <p:nvSpPr>
          <p:cNvPr id="3" name="Content Placeholder 2">
            <a:extLst>
              <a:ext uri="{FF2B5EF4-FFF2-40B4-BE49-F238E27FC236}">
                <a16:creationId xmlns:a16="http://schemas.microsoft.com/office/drawing/2014/main" id="{79BBD6ED-7D4C-414D-AA93-8326BA5CA414}"/>
              </a:ext>
            </a:extLst>
          </p:cNvPr>
          <p:cNvSpPr>
            <a:spLocks noGrp="1"/>
          </p:cNvSpPr>
          <p:nvPr>
            <p:ph idx="1"/>
          </p:nvPr>
        </p:nvSpPr>
        <p:spPr/>
        <p:txBody>
          <a:bodyPr/>
          <a:lstStyle/>
          <a:p>
            <a:endParaRPr lang="en-US" dirty="0"/>
          </a:p>
        </p:txBody>
      </p:sp>
      <p:sp>
        <p:nvSpPr>
          <p:cNvPr id="4" name="TextBox 3">
            <a:extLst>
              <a:ext uri="{FF2B5EF4-FFF2-40B4-BE49-F238E27FC236}">
                <a16:creationId xmlns:a16="http://schemas.microsoft.com/office/drawing/2014/main" id="{060FA50E-BA48-8140-8B6E-988C84405EE1}"/>
              </a:ext>
            </a:extLst>
          </p:cNvPr>
          <p:cNvSpPr txBox="1"/>
          <p:nvPr/>
        </p:nvSpPr>
        <p:spPr>
          <a:xfrm>
            <a:off x="163904" y="1690689"/>
            <a:ext cx="323369"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a:t>
            </a:r>
          </a:p>
        </p:txBody>
      </p:sp>
      <p:sp>
        <p:nvSpPr>
          <p:cNvPr id="5" name="TextBox 4">
            <a:extLst>
              <a:ext uri="{FF2B5EF4-FFF2-40B4-BE49-F238E27FC236}">
                <a16:creationId xmlns:a16="http://schemas.microsoft.com/office/drawing/2014/main" id="{D4D394F9-4466-BE4A-BE5D-556D7EE1CF1F}"/>
              </a:ext>
            </a:extLst>
          </p:cNvPr>
          <p:cNvSpPr txBox="1"/>
          <p:nvPr/>
        </p:nvSpPr>
        <p:spPr>
          <a:xfrm>
            <a:off x="289412" y="1690688"/>
            <a:ext cx="5584349"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Northern California</a:t>
            </a:r>
          </a:p>
        </p:txBody>
      </p:sp>
      <p:sp>
        <p:nvSpPr>
          <p:cNvPr id="6" name="TextBox 5">
            <a:extLst>
              <a:ext uri="{FF2B5EF4-FFF2-40B4-BE49-F238E27FC236}">
                <a16:creationId xmlns:a16="http://schemas.microsoft.com/office/drawing/2014/main" id="{3C9E499D-56E7-FE4F-A854-4876F59DF8F7}"/>
              </a:ext>
            </a:extLst>
          </p:cNvPr>
          <p:cNvSpPr txBox="1"/>
          <p:nvPr/>
        </p:nvSpPr>
        <p:spPr>
          <a:xfrm>
            <a:off x="5999265" y="1690689"/>
            <a:ext cx="323369"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B</a:t>
            </a:r>
          </a:p>
        </p:txBody>
      </p:sp>
      <p:sp>
        <p:nvSpPr>
          <p:cNvPr id="7" name="TextBox 6">
            <a:extLst>
              <a:ext uri="{FF2B5EF4-FFF2-40B4-BE49-F238E27FC236}">
                <a16:creationId xmlns:a16="http://schemas.microsoft.com/office/drawing/2014/main" id="{394F962A-F749-2648-8231-C7D7ECED0A87}"/>
              </a:ext>
            </a:extLst>
          </p:cNvPr>
          <p:cNvSpPr txBox="1"/>
          <p:nvPr/>
        </p:nvSpPr>
        <p:spPr>
          <a:xfrm>
            <a:off x="6232900" y="1690688"/>
            <a:ext cx="5584200"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Southern California</a:t>
            </a:r>
          </a:p>
        </p:txBody>
      </p:sp>
      <p:pic>
        <p:nvPicPr>
          <p:cNvPr id="8" name="Picture 7">
            <a:extLst>
              <a:ext uri="{FF2B5EF4-FFF2-40B4-BE49-F238E27FC236}">
                <a16:creationId xmlns:a16="http://schemas.microsoft.com/office/drawing/2014/main" id="{34128336-AC4A-8547-A312-B4BA54EF2EF0}"/>
              </a:ext>
            </a:extLst>
          </p:cNvPr>
          <p:cNvPicPr>
            <a:picLocks noChangeAspect="1"/>
          </p:cNvPicPr>
          <p:nvPr/>
        </p:nvPicPr>
        <p:blipFill>
          <a:blip r:embed="rId2"/>
          <a:stretch>
            <a:fillRect/>
          </a:stretch>
        </p:blipFill>
        <p:spPr>
          <a:xfrm>
            <a:off x="6089233" y="2120692"/>
            <a:ext cx="5852160" cy="3510457"/>
          </a:xfrm>
          <a:prstGeom prst="rect">
            <a:avLst/>
          </a:prstGeom>
        </p:spPr>
      </p:pic>
      <p:pic>
        <p:nvPicPr>
          <p:cNvPr id="9" name="Picture 8">
            <a:extLst>
              <a:ext uri="{FF2B5EF4-FFF2-40B4-BE49-F238E27FC236}">
                <a16:creationId xmlns:a16="http://schemas.microsoft.com/office/drawing/2014/main" id="{A2E5CE8A-F11E-5E4C-93B1-2A48CD367B46}"/>
              </a:ext>
            </a:extLst>
          </p:cNvPr>
          <p:cNvPicPr>
            <a:picLocks noChangeAspect="1"/>
          </p:cNvPicPr>
          <p:nvPr/>
        </p:nvPicPr>
        <p:blipFill>
          <a:blip r:embed="rId3"/>
          <a:stretch>
            <a:fillRect/>
          </a:stretch>
        </p:blipFill>
        <p:spPr>
          <a:xfrm>
            <a:off x="182156" y="2120691"/>
            <a:ext cx="5852160" cy="3511296"/>
          </a:xfrm>
          <a:prstGeom prst="rect">
            <a:avLst/>
          </a:prstGeom>
        </p:spPr>
      </p:pic>
    </p:spTree>
    <p:extLst>
      <p:ext uri="{BB962C8B-B14F-4D97-AF65-F5344CB8AC3E}">
        <p14:creationId xmlns:p14="http://schemas.microsoft.com/office/powerpoint/2010/main" val="1793219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796FC6B-9D71-9B4B-8F28-57E518ED8B26}"/>
              </a:ext>
            </a:extLst>
          </p:cNvPr>
          <p:cNvPicPr>
            <a:picLocks noChangeAspect="1"/>
          </p:cNvPicPr>
          <p:nvPr/>
        </p:nvPicPr>
        <p:blipFill>
          <a:blip r:embed="rId2"/>
          <a:stretch>
            <a:fillRect/>
          </a:stretch>
        </p:blipFill>
        <p:spPr>
          <a:xfrm>
            <a:off x="2431629" y="1949413"/>
            <a:ext cx="6651065" cy="4645719"/>
          </a:xfrm>
          <a:prstGeom prst="rect">
            <a:avLst/>
          </a:prstGeom>
        </p:spPr>
      </p:pic>
      <p:sp>
        <p:nvSpPr>
          <p:cNvPr id="3" name="Title 1">
            <a:extLst>
              <a:ext uri="{FF2B5EF4-FFF2-40B4-BE49-F238E27FC236}">
                <a16:creationId xmlns:a16="http://schemas.microsoft.com/office/drawing/2014/main" id="{7C07AB74-83B0-3141-94DF-F2B5AFF9DAA9}"/>
              </a:ext>
            </a:extLst>
          </p:cNvPr>
          <p:cNvSpPr>
            <a:spLocks noGrp="1"/>
          </p:cNvSpPr>
          <p:nvPr>
            <p:ph type="title"/>
          </p:nvPr>
        </p:nvSpPr>
        <p:spPr>
          <a:xfrm>
            <a:off x="838200" y="365125"/>
            <a:ext cx="10515600" cy="1325563"/>
          </a:xfrm>
        </p:spPr>
        <p:txBody>
          <a:bodyPr>
            <a:normAutofit/>
          </a:bodyPr>
          <a:lstStyle/>
          <a:p>
            <a:r>
              <a:rPr lang="en-US" sz="3600" dirty="0"/>
              <a:t>Elbow method to find the optimal k value for </a:t>
            </a:r>
            <a:r>
              <a:rPr lang="en-US" sz="3600" dirty="0" err="1"/>
              <a:t>KMeans</a:t>
            </a:r>
            <a:r>
              <a:rPr lang="en-US" sz="3600" dirty="0"/>
              <a:t> clustering</a:t>
            </a:r>
          </a:p>
        </p:txBody>
      </p:sp>
    </p:spTree>
    <p:extLst>
      <p:ext uri="{BB962C8B-B14F-4D97-AF65-F5344CB8AC3E}">
        <p14:creationId xmlns:p14="http://schemas.microsoft.com/office/powerpoint/2010/main" val="3786494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4114161-1BDD-FC4E-8AFA-EDEC8967DAC8}"/>
              </a:ext>
            </a:extLst>
          </p:cNvPr>
          <p:cNvPicPr>
            <a:picLocks noChangeAspect="1"/>
          </p:cNvPicPr>
          <p:nvPr/>
        </p:nvPicPr>
        <p:blipFill>
          <a:blip r:embed="rId2"/>
          <a:stretch>
            <a:fillRect/>
          </a:stretch>
        </p:blipFill>
        <p:spPr>
          <a:xfrm>
            <a:off x="6405601" y="2345740"/>
            <a:ext cx="5397500" cy="3543300"/>
          </a:xfrm>
          <a:prstGeom prst="rect">
            <a:avLst/>
          </a:prstGeom>
        </p:spPr>
      </p:pic>
      <p:pic>
        <p:nvPicPr>
          <p:cNvPr id="10" name="Picture 9">
            <a:extLst>
              <a:ext uri="{FF2B5EF4-FFF2-40B4-BE49-F238E27FC236}">
                <a16:creationId xmlns:a16="http://schemas.microsoft.com/office/drawing/2014/main" id="{52724560-A007-B94F-BAF0-D4BDD2F77047}"/>
              </a:ext>
            </a:extLst>
          </p:cNvPr>
          <p:cNvPicPr>
            <a:picLocks noChangeAspect="1"/>
          </p:cNvPicPr>
          <p:nvPr/>
        </p:nvPicPr>
        <p:blipFill>
          <a:blip r:embed="rId3"/>
          <a:stretch>
            <a:fillRect/>
          </a:stretch>
        </p:blipFill>
        <p:spPr>
          <a:xfrm>
            <a:off x="346952" y="2345740"/>
            <a:ext cx="5397500" cy="3543300"/>
          </a:xfrm>
          <a:prstGeom prst="rect">
            <a:avLst/>
          </a:prstGeom>
        </p:spPr>
      </p:pic>
      <p:sp>
        <p:nvSpPr>
          <p:cNvPr id="6" name="TextBox 5">
            <a:extLst>
              <a:ext uri="{FF2B5EF4-FFF2-40B4-BE49-F238E27FC236}">
                <a16:creationId xmlns:a16="http://schemas.microsoft.com/office/drawing/2014/main" id="{2A03409A-E112-564F-91BA-82E8641EF075}"/>
              </a:ext>
            </a:extLst>
          </p:cNvPr>
          <p:cNvSpPr txBox="1"/>
          <p:nvPr/>
        </p:nvSpPr>
        <p:spPr>
          <a:xfrm>
            <a:off x="336840" y="2161074"/>
            <a:ext cx="323369"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a:t>
            </a:r>
          </a:p>
        </p:txBody>
      </p:sp>
      <p:sp>
        <p:nvSpPr>
          <p:cNvPr id="8" name="TextBox 7">
            <a:extLst>
              <a:ext uri="{FF2B5EF4-FFF2-40B4-BE49-F238E27FC236}">
                <a16:creationId xmlns:a16="http://schemas.microsoft.com/office/drawing/2014/main" id="{E2BA9EE1-EE21-EB4C-A222-A4AEAF52641F}"/>
              </a:ext>
            </a:extLst>
          </p:cNvPr>
          <p:cNvSpPr txBox="1"/>
          <p:nvPr/>
        </p:nvSpPr>
        <p:spPr>
          <a:xfrm>
            <a:off x="6243917" y="2161074"/>
            <a:ext cx="323369"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B</a:t>
            </a:r>
          </a:p>
        </p:txBody>
      </p:sp>
      <p:sp>
        <p:nvSpPr>
          <p:cNvPr id="7" name="Title 1">
            <a:extLst>
              <a:ext uri="{FF2B5EF4-FFF2-40B4-BE49-F238E27FC236}">
                <a16:creationId xmlns:a16="http://schemas.microsoft.com/office/drawing/2014/main" id="{A66BC72D-8B9B-8F4E-A278-5E0EB325E95F}"/>
              </a:ext>
            </a:extLst>
          </p:cNvPr>
          <p:cNvSpPr>
            <a:spLocks noGrp="1"/>
          </p:cNvSpPr>
          <p:nvPr>
            <p:ph type="title"/>
          </p:nvPr>
        </p:nvSpPr>
        <p:spPr>
          <a:xfrm>
            <a:off x="838200" y="365125"/>
            <a:ext cx="10515600" cy="1325563"/>
          </a:xfrm>
        </p:spPr>
        <p:txBody>
          <a:bodyPr>
            <a:normAutofit/>
          </a:bodyPr>
          <a:lstStyle/>
          <a:p>
            <a:r>
              <a:rPr lang="en-US" sz="4000" dirty="0"/>
              <a:t>California Neighborhoods clustering </a:t>
            </a:r>
          </a:p>
        </p:txBody>
      </p:sp>
    </p:spTree>
    <p:extLst>
      <p:ext uri="{BB962C8B-B14F-4D97-AF65-F5344CB8AC3E}">
        <p14:creationId xmlns:p14="http://schemas.microsoft.com/office/powerpoint/2010/main" val="2445938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35DCB-A255-7341-B372-C3458BC3EE61}"/>
              </a:ext>
            </a:extLst>
          </p:cNvPr>
          <p:cNvSpPr>
            <a:spLocks noGrp="1"/>
          </p:cNvSpPr>
          <p:nvPr>
            <p:ph type="title"/>
          </p:nvPr>
        </p:nvSpPr>
        <p:spPr/>
        <p:txBody>
          <a:bodyPr>
            <a:normAutofit/>
          </a:bodyPr>
          <a:lstStyle/>
          <a:p>
            <a:r>
              <a:rPr lang="en-US" sz="3600" dirty="0"/>
              <a:t>Top 20 neighborhoods in cluster 1. </a:t>
            </a:r>
          </a:p>
        </p:txBody>
      </p:sp>
      <p:pic>
        <p:nvPicPr>
          <p:cNvPr id="4" name="Content Placeholder 3">
            <a:extLst>
              <a:ext uri="{FF2B5EF4-FFF2-40B4-BE49-F238E27FC236}">
                <a16:creationId xmlns:a16="http://schemas.microsoft.com/office/drawing/2014/main" id="{B5B8C2C5-230A-F44B-A65E-AD4CB8E9B230}"/>
              </a:ext>
            </a:extLst>
          </p:cNvPr>
          <p:cNvPicPr>
            <a:picLocks noGrp="1"/>
          </p:cNvPicPr>
          <p:nvPr>
            <p:ph idx="1"/>
          </p:nvPr>
        </p:nvPicPr>
        <p:blipFill rotWithShape="1">
          <a:blip r:embed="rId2"/>
          <a:srcRect t="1286" b="1"/>
          <a:stretch/>
        </p:blipFill>
        <p:spPr bwMode="auto">
          <a:xfrm>
            <a:off x="3516407" y="1825625"/>
            <a:ext cx="5159186" cy="435133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58187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78E21B-3F3E-5046-A238-87A1F65BA233}"/>
              </a:ext>
            </a:extLst>
          </p:cNvPr>
          <p:cNvPicPr>
            <a:picLocks noChangeAspect="1"/>
          </p:cNvPicPr>
          <p:nvPr/>
        </p:nvPicPr>
        <p:blipFill>
          <a:blip r:embed="rId2"/>
          <a:stretch>
            <a:fillRect/>
          </a:stretch>
        </p:blipFill>
        <p:spPr>
          <a:xfrm>
            <a:off x="862166" y="2010287"/>
            <a:ext cx="10172700" cy="3987800"/>
          </a:xfrm>
          <a:prstGeom prst="rect">
            <a:avLst/>
          </a:prstGeom>
        </p:spPr>
      </p:pic>
      <p:sp>
        <p:nvSpPr>
          <p:cNvPr id="3" name="Title 1">
            <a:extLst>
              <a:ext uri="{FF2B5EF4-FFF2-40B4-BE49-F238E27FC236}">
                <a16:creationId xmlns:a16="http://schemas.microsoft.com/office/drawing/2014/main" id="{FD786E51-AFE2-E54E-ADBE-37F2B439C640}"/>
              </a:ext>
            </a:extLst>
          </p:cNvPr>
          <p:cNvSpPr>
            <a:spLocks noGrp="1"/>
          </p:cNvSpPr>
          <p:nvPr>
            <p:ph type="title"/>
          </p:nvPr>
        </p:nvSpPr>
        <p:spPr>
          <a:xfrm>
            <a:off x="838200" y="365125"/>
            <a:ext cx="10515600" cy="1325563"/>
          </a:xfrm>
        </p:spPr>
        <p:txBody>
          <a:bodyPr>
            <a:normAutofit/>
          </a:bodyPr>
          <a:lstStyle/>
          <a:p>
            <a:r>
              <a:rPr lang="en-US" sz="3600" dirty="0"/>
              <a:t>Top 50 neighborhoods in cluster 1 having the most veterinary clinics</a:t>
            </a:r>
          </a:p>
        </p:txBody>
      </p:sp>
    </p:spTree>
    <p:extLst>
      <p:ext uri="{BB962C8B-B14F-4D97-AF65-F5344CB8AC3E}">
        <p14:creationId xmlns:p14="http://schemas.microsoft.com/office/powerpoint/2010/main" val="1716886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C75F37-26A0-E844-BD25-F2ED6DF656F6}"/>
              </a:ext>
            </a:extLst>
          </p:cNvPr>
          <p:cNvPicPr>
            <a:picLocks noChangeAspect="1"/>
          </p:cNvPicPr>
          <p:nvPr/>
        </p:nvPicPr>
        <p:blipFill>
          <a:blip r:embed="rId2"/>
          <a:stretch>
            <a:fillRect/>
          </a:stretch>
        </p:blipFill>
        <p:spPr>
          <a:xfrm>
            <a:off x="838200" y="1902747"/>
            <a:ext cx="10198100" cy="4025900"/>
          </a:xfrm>
          <a:prstGeom prst="rect">
            <a:avLst/>
          </a:prstGeom>
        </p:spPr>
      </p:pic>
      <p:sp>
        <p:nvSpPr>
          <p:cNvPr id="3" name="Title 1">
            <a:extLst>
              <a:ext uri="{FF2B5EF4-FFF2-40B4-BE49-F238E27FC236}">
                <a16:creationId xmlns:a16="http://schemas.microsoft.com/office/drawing/2014/main" id="{C9A15C37-4E94-1A43-80ED-879F45EB454E}"/>
              </a:ext>
            </a:extLst>
          </p:cNvPr>
          <p:cNvSpPr>
            <a:spLocks noGrp="1"/>
          </p:cNvSpPr>
          <p:nvPr>
            <p:ph type="title"/>
          </p:nvPr>
        </p:nvSpPr>
        <p:spPr>
          <a:xfrm>
            <a:off x="838200" y="365125"/>
            <a:ext cx="10515600" cy="1325563"/>
          </a:xfrm>
        </p:spPr>
        <p:txBody>
          <a:bodyPr>
            <a:normAutofit/>
          </a:bodyPr>
          <a:lstStyle/>
          <a:p>
            <a:r>
              <a:rPr lang="en-US" sz="3600" dirty="0"/>
              <a:t>Top 50 neighborhoods in cluster 1 having the least veterinary clinics </a:t>
            </a:r>
          </a:p>
        </p:txBody>
      </p:sp>
    </p:spTree>
    <p:extLst>
      <p:ext uri="{BB962C8B-B14F-4D97-AF65-F5344CB8AC3E}">
        <p14:creationId xmlns:p14="http://schemas.microsoft.com/office/powerpoint/2010/main" val="20516283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758</TotalTime>
  <Words>493</Words>
  <Application>Microsoft Macintosh PowerPoint</Application>
  <PresentationFormat>Widescreen</PresentationFormat>
  <Paragraphs>47</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Best location to start a new veterinary clinic in California </vt:lpstr>
      <vt:lpstr>Background</vt:lpstr>
      <vt:lpstr>Data cleaning and preparation</vt:lpstr>
      <vt:lpstr>Distribution of veterinary clinics in California </vt:lpstr>
      <vt:lpstr>Elbow method to find the optimal k value for KMeans clustering</vt:lpstr>
      <vt:lpstr>California Neighborhoods clustering </vt:lpstr>
      <vt:lpstr>Top 20 neighborhoods in cluster 1. </vt:lpstr>
      <vt:lpstr>Top 50 neighborhoods in cluster 1 having the most veterinary clinics</vt:lpstr>
      <vt:lpstr>Top 50 neighborhoods in cluster 1 having the least veterinary clinics </vt:lpstr>
      <vt:lpstr>Distribution of neighborhoods in cluster 1 in California</vt:lpstr>
      <vt:lpstr>Best neighborhoods for starting veterinary clinic in California </vt:lpstr>
      <vt:lpstr>Discussion </vt:lpstr>
      <vt:lpstr>Conclustion</vt:lpstr>
      <vt:lpstr>References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Kim, Juhwan</dc:creator>
  <cp:lastModifiedBy>Kim, Juhwan</cp:lastModifiedBy>
  <cp:revision>12</cp:revision>
  <dcterms:created xsi:type="dcterms:W3CDTF">2019-04-12T04:04:35Z</dcterms:created>
  <dcterms:modified xsi:type="dcterms:W3CDTF">2019-04-12T17:44:13Z</dcterms:modified>
</cp:coreProperties>
</file>